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2" r:id="rId1"/>
  </p:sldMasterIdLst>
  <p:sldIdLst>
    <p:sldId id="256" r:id="rId2"/>
    <p:sldId id="257" r:id="rId3"/>
    <p:sldId id="262" r:id="rId4"/>
    <p:sldId id="259" r:id="rId5"/>
    <p:sldId id="260" r:id="rId6"/>
    <p:sldId id="263" r:id="rId7"/>
    <p:sldId id="261"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108" d="100"/>
          <a:sy n="108" d="100"/>
        </p:scale>
        <p:origin x="17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5E191AB-C97D-1145-A0B8-2DD2D41D38C4}"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5E191AB-C97D-1145-A0B8-2DD2D41D38C4}"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862C0-55B6-C44B-81CF-493653E672E7}"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5E191AB-C97D-1145-A0B8-2DD2D41D38C4}"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862C0-55B6-C44B-81CF-493653E672E7}"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5E191AB-C97D-1145-A0B8-2DD2D41D38C4}"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862C0-55B6-C44B-81CF-493653E672E7}"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5E191AB-C97D-1145-A0B8-2DD2D41D38C4}"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862C0-55B6-C44B-81CF-493653E672E7}"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5E191AB-C97D-1145-A0B8-2DD2D41D38C4}"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862C0-55B6-C44B-81CF-493653E672E7}"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E191AB-C97D-1145-A0B8-2DD2D41D38C4}"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862C0-55B6-C44B-81CF-493653E672E7}"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E191AB-C97D-1145-A0B8-2DD2D41D38C4}"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862C0-55B6-C44B-81CF-493653E672E7}"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E191AB-C97D-1145-A0B8-2DD2D41D38C4}"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862C0-55B6-C44B-81CF-493653E672E7}"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5E191AB-C97D-1145-A0B8-2DD2D41D38C4}"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862C0-55B6-C44B-81CF-493653E672E7}"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E191AB-C97D-1145-A0B8-2DD2D41D38C4}"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862C0-55B6-C44B-81CF-493653E672E7}"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5E191AB-C97D-1145-A0B8-2DD2D41D38C4}"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862C0-55B6-C44B-81CF-493653E672E7}"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5E191AB-C97D-1145-A0B8-2DD2D41D38C4}" type="datetimeFigureOut">
              <a:rPr lang="en-US" smtClean="0"/>
              <a:t>12/29/17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862C0-55B6-C44B-81CF-493653E672E7}"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5E191AB-C97D-1145-A0B8-2DD2D41D38C4}" type="datetimeFigureOut">
              <a:rPr lang="en-US" smtClean="0"/>
              <a:t>12/29/17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862C0-55B6-C44B-81CF-493653E672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191AB-C97D-1145-A0B8-2DD2D41D38C4}" type="datetimeFigureOut">
              <a:rPr lang="en-US" smtClean="0"/>
              <a:t>12/29/17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862C0-55B6-C44B-81CF-493653E672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191AB-C97D-1145-A0B8-2DD2D41D38C4}"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95E191AB-C97D-1145-A0B8-2DD2D41D38C4}" type="datetimeFigureOut">
              <a:rPr lang="en-US" smtClean="0"/>
              <a:t>12/29/17</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2B2862C0-55B6-C44B-81CF-493653E672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tags" Target="../tags/tag6.xml"/><Relationship Id="rId2"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8.png"/><Relationship Id="rId1" Type="http://schemas.openxmlformats.org/officeDocument/2006/relationships/tags" Target="../tags/tag7.xml"/><Relationship Id="rId2"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0.png"/><Relationship Id="rId1" Type="http://schemas.openxmlformats.org/officeDocument/2006/relationships/tags" Target="../tags/tag8.xml"/><Relationship Id="rId2"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1.png"/><Relationship Id="rId1" Type="http://schemas.openxmlformats.org/officeDocument/2006/relationships/tags" Target="../tags/tag9.xml"/><Relationship Id="rId2"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1" Type="http://schemas.openxmlformats.org/officeDocument/2006/relationships/hyperlink" Target="http://fc02.deviantart.net/fs39/f/2009/001/7/4/Superman_Animated_by_DanielGoettig.jpg" TargetMode="External"/><Relationship Id="rId12" Type="http://schemas.openxmlformats.org/officeDocument/2006/relationships/hyperlink" Target="http://faculty.washington.edu/chudler/gif/lobeani.gif" TargetMode="External"/><Relationship Id="rId13" Type="http://schemas.openxmlformats.org/officeDocument/2006/relationships/hyperlink" Target="http://morphonix.com/software/education/science/brain/game/specimens/images/cerebral_cortex_lobes.gif" TargetMode="External"/><Relationship Id="rId1" Type="http://schemas.openxmlformats.org/officeDocument/2006/relationships/slideLayout" Target="../slideLayouts/slideLayout2.xml"/><Relationship Id="rId2" Type="http://schemas.openxmlformats.org/officeDocument/2006/relationships/hyperlink" Target="http://cwx.prenhall.com/bookbind/pubbooks/morris5/medialib/images/F02_09.jpg" TargetMode="External"/><Relationship Id="rId3" Type="http://schemas.openxmlformats.org/officeDocument/2006/relationships/hyperlink" Target="http://morphonix.com/software/education/science/brain/game/specimens/images/hippocampus.gif" TargetMode="External"/><Relationship Id="rId4" Type="http://schemas.openxmlformats.org/officeDocument/2006/relationships/hyperlink" Target="http://3.bp.blogspot.com/-isyhbQNOc6k/TdrCl4dh_II/AAAAAAAAAC4/8lqet2_oW38/s320/sweating.gif" TargetMode="External"/><Relationship Id="rId5" Type="http://schemas.openxmlformats.org/officeDocument/2006/relationships/hyperlink" Target="http://www.acbrown.com/neuro/Lectures/Lang/Figs/NrLang13.jpg" TargetMode="External"/><Relationship Id="rId6" Type="http://schemas.openxmlformats.org/officeDocument/2006/relationships/hyperlink" Target="http://www.acpinternist.org/weekly/archives/2010/2/23/cartoon.jpg" TargetMode="External"/><Relationship Id="rId7" Type="http://schemas.openxmlformats.org/officeDocument/2006/relationships/hyperlink" Target="http://2.bp.blogspot.com/-uY8Ya5C1rIE/UBxVlY2SwnI/AAAAAAAAAHA/_tu7-WNSzA4/s1600/man-confused-cartoon-face.jpg"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http://news.medill.northwestern.edu/uploadedImages/News/Chicago/Images/Science/robber(1).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tags" Target="../tags/tag1.xml"/><Relationship Id="rId2"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tags" Target="../tags/tag2.xml"/><Relationship Id="rId2"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tags" Target="../tags/tag3.xml"/><Relationship Id="rId2"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tags" Target="../tags/tag4.xml"/><Relationship Id="rId2"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tags" Target="../tags/tag5.xml"/><Relationship Id="rId2"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Brilliance of the Brain</a:t>
            </a:r>
            <a:endParaRPr lang="en-US" dirty="0"/>
          </a:p>
        </p:txBody>
      </p:sp>
      <p:sp>
        <p:nvSpPr>
          <p:cNvPr id="3" name="Subtitle 2"/>
          <p:cNvSpPr>
            <a:spLocks noGrp="1"/>
          </p:cNvSpPr>
          <p:nvPr>
            <p:ph type="subTitle" idx="1"/>
          </p:nvPr>
        </p:nvSpPr>
        <p:spPr/>
        <p:txBody>
          <a:bodyPr>
            <a:normAutofit/>
          </a:bodyPr>
          <a:lstStyle/>
          <a:p>
            <a:r>
              <a:rPr lang="en-US" dirty="0" smtClean="0"/>
              <a:t>*</a:t>
            </a:r>
            <a:r>
              <a:rPr lang="en-US" dirty="0" smtClean="0"/>
              <a:t>This is an automatic slideshow. You will not need to press any buttons to continue.</a:t>
            </a:r>
            <a:endParaRPr lang="en-US" dirty="0"/>
          </a:p>
        </p:txBody>
      </p:sp>
    </p:spTree>
    <p:extLst>
      <p:ext uri="{BB962C8B-B14F-4D97-AF65-F5344CB8AC3E}">
        <p14:creationId xmlns:p14="http://schemas.microsoft.com/office/powerpoint/2010/main" val="211409700"/>
      </p:ext>
    </p:extLst>
  </p:cSld>
  <p:clrMapOvr>
    <a:masterClrMapping/>
  </p:clrMapOvr>
  <mc:AlternateContent xmlns:mc="http://schemas.openxmlformats.org/markup-compatibility/2006" xmlns:p14="http://schemas.microsoft.com/office/powerpoint/2010/main">
    <mc:Choice Requires="p14">
      <p:transition spd="slow" p14:dur="4400" advTm="8155">
        <p14:honeycomb/>
      </p:transition>
    </mc:Choice>
    <mc:Fallback xmlns="">
      <p:transition xmlns:p14="http://schemas.microsoft.com/office/powerpoint/2010/main" spd="slow" advTm="815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Occipital Lobes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356400" y="2554940"/>
            <a:ext cx="1210235" cy="907676"/>
          </a:xfrm>
          <a:prstGeom prst="rect">
            <a:avLst/>
          </a:prstGeom>
        </p:spPr>
      </p:pic>
      <p:sp>
        <p:nvSpPr>
          <p:cNvPr id="6" name="Text Placeholder 6"/>
          <p:cNvSpPr txBox="1">
            <a:spLocks/>
          </p:cNvSpPr>
          <p:nvPr/>
        </p:nvSpPr>
        <p:spPr>
          <a:xfrm>
            <a:off x="1146145" y="3462616"/>
            <a:ext cx="3887605" cy="3395384"/>
          </a:xfrm>
          <a:prstGeom prst="wedgeEllipseCallout">
            <a:avLst>
              <a:gd name="adj1" fmla="val -47456"/>
              <a:gd name="adj2" fmla="val -53440"/>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sz="2000" b="1" dirty="0" smtClean="0">
                <a:solidFill>
                  <a:schemeClr val="tx1"/>
                </a:solidFill>
              </a:rPr>
              <a:t>The occipital lobe contains the visual cortex, which processes visual information. The occipital lobe is almost solely responsible for visual processing.</a:t>
            </a:r>
            <a:endParaRPr lang="en-US" sz="2000" b="1" dirty="0">
              <a:solidFill>
                <a:schemeClr val="tx1"/>
              </a:solidFill>
            </a:endParaRPr>
          </a:p>
        </p:txBody>
      </p:sp>
      <p:pic>
        <p:nvPicPr>
          <p:cNvPr id="7" name="Picture Placeholder 9"/>
          <p:cNvPicPr>
            <a:picLocks noChangeAspect="1"/>
          </p:cNvPicPr>
          <p:nvPr/>
        </p:nvPicPr>
        <p:blipFill rotWithShape="1">
          <a:blip r:embed="rId4"/>
          <a:srcRect l="13934" t="21679" r="656" b="-10019"/>
          <a:stretch/>
        </p:blipFill>
        <p:spPr>
          <a:xfrm>
            <a:off x="4832399" y="2554940"/>
            <a:ext cx="3821553" cy="2378348"/>
          </a:xfrm>
          <a:prstGeom prst="rect">
            <a:avLst/>
          </a:prstGeom>
        </p:spPr>
      </p:pic>
      <p:sp>
        <p:nvSpPr>
          <p:cNvPr id="8" name="Rectangle 7"/>
          <p:cNvSpPr/>
          <p:nvPr/>
        </p:nvSpPr>
        <p:spPr>
          <a:xfrm>
            <a:off x="6489665" y="1548956"/>
            <a:ext cx="1440426" cy="557624"/>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Parietal Lobe</a:t>
            </a:r>
            <a:endParaRPr lang="en-US" dirty="0"/>
          </a:p>
        </p:txBody>
      </p:sp>
      <p:sp>
        <p:nvSpPr>
          <p:cNvPr id="9" name="Down Arrow 8"/>
          <p:cNvSpPr/>
          <p:nvPr/>
        </p:nvSpPr>
        <p:spPr>
          <a:xfrm>
            <a:off x="7186646" y="2151529"/>
            <a:ext cx="309769" cy="403411"/>
          </a:xfrm>
          <a:prstGeom prst="downArrow">
            <a:avLst/>
          </a:prstGeom>
          <a:solidFill>
            <a:srgbClr val="7F7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186646" y="5343896"/>
            <a:ext cx="1467306" cy="6949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Occipital Lobe</a:t>
            </a:r>
            <a:endParaRPr lang="en-US" dirty="0">
              <a:solidFill>
                <a:schemeClr val="accent1">
                  <a:lumMod val="50000"/>
                </a:schemeClr>
              </a:solidFill>
            </a:endParaRPr>
          </a:p>
        </p:txBody>
      </p:sp>
      <p:sp>
        <p:nvSpPr>
          <p:cNvPr id="11" name="Up Arrow 10"/>
          <p:cNvSpPr/>
          <p:nvPr/>
        </p:nvSpPr>
        <p:spPr>
          <a:xfrm>
            <a:off x="7604834" y="4259627"/>
            <a:ext cx="325257" cy="108426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47061220"/>
      </p:ext>
    </p:extLst>
  </p:cSld>
  <p:clrMapOvr>
    <a:masterClrMapping/>
  </p:clrMapOvr>
  <mc:AlternateContent xmlns:mc="http://schemas.openxmlformats.org/markup-compatibility/2006" xmlns:p14="http://schemas.microsoft.com/office/powerpoint/2010/main">
    <mc:Choice Requires="p14">
      <p:transition spd="slow" p14:dur="2000" advTm="11325">
        <p14:prism isContent="1"/>
      </p:transition>
    </mc:Choice>
    <mc:Fallback xmlns="">
      <p:transition xmlns:p14="http://schemas.microsoft.com/office/powerpoint/2010/main" spd="slow" advTm="113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9100" y="882068"/>
            <a:ext cx="1210235" cy="907676"/>
          </a:xfrm>
          <a:prstGeom prst="rect">
            <a:avLst/>
          </a:prstGeom>
        </p:spPr>
      </p:pic>
      <p:sp>
        <p:nvSpPr>
          <p:cNvPr id="6" name="Text Placeholder 6"/>
          <p:cNvSpPr txBox="1">
            <a:spLocks/>
          </p:cNvSpPr>
          <p:nvPr/>
        </p:nvSpPr>
        <p:spPr>
          <a:xfrm>
            <a:off x="1734707" y="1789744"/>
            <a:ext cx="3887605" cy="3395384"/>
          </a:xfrm>
          <a:prstGeom prst="wedgeEllipseCallout">
            <a:avLst>
              <a:gd name="adj1" fmla="val -47456"/>
              <a:gd name="adj2" fmla="val -53440"/>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sz="2000" b="1" dirty="0" smtClean="0">
                <a:solidFill>
                  <a:schemeClr val="tx1"/>
                </a:solidFill>
              </a:rPr>
              <a:t>Randy has been experiencing difficulty in visual processing. Can you guess what his doctors decided to check? That’s right, his occipital lobe.</a:t>
            </a:r>
            <a:endParaRPr lang="en-US" sz="2000" b="1" dirty="0">
              <a:solidFill>
                <a:schemeClr val="tx1"/>
              </a:solidFill>
            </a:endParaRPr>
          </a:p>
        </p:txBody>
      </p:sp>
      <p:sp>
        <p:nvSpPr>
          <p:cNvPr id="12" name="Title 11"/>
          <p:cNvSpPr>
            <a:spLocks noGrp="1"/>
          </p:cNvSpPr>
          <p:nvPr>
            <p:ph type="title"/>
          </p:nvPr>
        </p:nvSpPr>
        <p:spPr/>
        <p:txBody>
          <a:bodyPr/>
          <a:lstStyle/>
          <a:p>
            <a:endParaRPr lang="en-US" dirty="0"/>
          </a:p>
        </p:txBody>
      </p:sp>
      <p:pic>
        <p:nvPicPr>
          <p:cNvPr id="13" name="Picture 12"/>
          <p:cNvPicPr>
            <a:picLocks noChangeAspect="1"/>
          </p:cNvPicPr>
          <p:nvPr/>
        </p:nvPicPr>
        <p:blipFill>
          <a:blip r:embed="rId3"/>
          <a:stretch>
            <a:fillRect/>
          </a:stretch>
        </p:blipFill>
        <p:spPr>
          <a:xfrm>
            <a:off x="5753641" y="977901"/>
            <a:ext cx="2904534" cy="2631166"/>
          </a:xfrm>
          <a:prstGeom prst="rect">
            <a:avLst/>
          </a:prstGeom>
        </p:spPr>
      </p:pic>
    </p:spTree>
    <p:extLst>
      <p:ext uri="{BB962C8B-B14F-4D97-AF65-F5344CB8AC3E}">
        <p14:creationId xmlns:p14="http://schemas.microsoft.com/office/powerpoint/2010/main" val="4209852116"/>
      </p:ext>
    </p:extLst>
  </p:cSld>
  <p:clrMapOvr>
    <a:masterClrMapping/>
  </p:clrMapOvr>
  <mc:AlternateContent xmlns:mc="http://schemas.openxmlformats.org/markup-compatibility/2006" xmlns:p14="http://schemas.microsoft.com/office/powerpoint/2010/main">
    <mc:Choice Requires="p14">
      <p:transition spd="slow" p14:dur="2000" advTm="10089">
        <p14:prism isContent="1"/>
      </p:transition>
    </mc:Choice>
    <mc:Fallback xmlns="">
      <p:transition xmlns:p14="http://schemas.microsoft.com/office/powerpoint/2010/main" spd="slow" advTm="10089">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Broca’s</a:t>
            </a:r>
            <a:r>
              <a:rPr lang="en-US" dirty="0" smtClean="0"/>
              <a:t> Area</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356400" y="2554940"/>
            <a:ext cx="1210235" cy="907676"/>
          </a:xfrm>
          <a:prstGeom prst="rect">
            <a:avLst/>
          </a:prstGeom>
        </p:spPr>
      </p:pic>
      <p:sp>
        <p:nvSpPr>
          <p:cNvPr id="6" name="Text Placeholder 6"/>
          <p:cNvSpPr txBox="1">
            <a:spLocks/>
          </p:cNvSpPr>
          <p:nvPr/>
        </p:nvSpPr>
        <p:spPr>
          <a:xfrm>
            <a:off x="991261" y="3462616"/>
            <a:ext cx="4042489" cy="3395384"/>
          </a:xfrm>
          <a:prstGeom prst="wedgeEllipseCallout">
            <a:avLst>
              <a:gd name="adj1" fmla="val -47456"/>
              <a:gd name="adj2" fmla="val -53440"/>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sz="1600" b="1" dirty="0" smtClean="0">
                <a:solidFill>
                  <a:schemeClr val="tx1"/>
                </a:solidFill>
              </a:rPr>
              <a:t>As stated earlier, </a:t>
            </a:r>
            <a:r>
              <a:rPr lang="en-US" sz="1600" b="1" dirty="0" err="1" smtClean="0">
                <a:solidFill>
                  <a:schemeClr val="tx1"/>
                </a:solidFill>
              </a:rPr>
              <a:t>Broca’s</a:t>
            </a:r>
            <a:r>
              <a:rPr lang="en-US" sz="1600" b="1" dirty="0" smtClean="0">
                <a:solidFill>
                  <a:schemeClr val="tx1"/>
                </a:solidFill>
              </a:rPr>
              <a:t> Area is responsible for producing meaningful speech by controlling the muscles in our mouth. If </a:t>
            </a:r>
            <a:r>
              <a:rPr lang="en-US" sz="1600" b="1" dirty="0" err="1" smtClean="0">
                <a:solidFill>
                  <a:schemeClr val="tx1"/>
                </a:solidFill>
              </a:rPr>
              <a:t>Broca’s</a:t>
            </a:r>
            <a:r>
              <a:rPr lang="en-US" sz="1600" b="1" dirty="0" smtClean="0">
                <a:solidFill>
                  <a:schemeClr val="tx1"/>
                </a:solidFill>
              </a:rPr>
              <a:t> area is damaged, it results in </a:t>
            </a:r>
            <a:r>
              <a:rPr lang="en-US" sz="1600" b="1" dirty="0" err="1" smtClean="0">
                <a:solidFill>
                  <a:schemeClr val="tx1"/>
                </a:solidFill>
              </a:rPr>
              <a:t>Broca’s</a:t>
            </a:r>
            <a:r>
              <a:rPr lang="en-US" sz="1600" b="1" dirty="0" smtClean="0">
                <a:solidFill>
                  <a:schemeClr val="tx1"/>
                </a:solidFill>
              </a:rPr>
              <a:t> aphasia, where one would have problems speaking or even writing anything meaningful.</a:t>
            </a:r>
            <a:endParaRPr lang="en-US" sz="1600" b="1" dirty="0">
              <a:solidFill>
                <a:schemeClr val="tx1"/>
              </a:solidFill>
            </a:endParaRPr>
          </a:p>
        </p:txBody>
      </p:sp>
      <p:pic>
        <p:nvPicPr>
          <p:cNvPr id="14" name="Picture 13"/>
          <p:cNvPicPr>
            <a:picLocks noChangeAspect="1"/>
          </p:cNvPicPr>
          <p:nvPr/>
        </p:nvPicPr>
        <p:blipFill>
          <a:blip r:embed="rId4"/>
          <a:stretch>
            <a:fillRect/>
          </a:stretch>
        </p:blipFill>
        <p:spPr>
          <a:xfrm>
            <a:off x="5033750" y="840439"/>
            <a:ext cx="4037601" cy="5244353"/>
          </a:xfrm>
          <a:prstGeom prst="rect">
            <a:avLst/>
          </a:prstGeom>
        </p:spPr>
      </p:pic>
    </p:spTree>
    <p:custDataLst>
      <p:tags r:id="rId1"/>
    </p:custDataLst>
    <p:extLst>
      <p:ext uri="{BB962C8B-B14F-4D97-AF65-F5344CB8AC3E}">
        <p14:creationId xmlns:p14="http://schemas.microsoft.com/office/powerpoint/2010/main" val="1002688402"/>
      </p:ext>
    </p:extLst>
  </p:cSld>
  <p:clrMapOvr>
    <a:masterClrMapping/>
  </p:clrMapOvr>
  <mc:AlternateContent xmlns:mc="http://schemas.openxmlformats.org/markup-compatibility/2006" xmlns:p14="http://schemas.microsoft.com/office/powerpoint/2010/main">
    <mc:Choice Requires="p14">
      <p:transition spd="slow" p14:dur="1500" advTm="15232">
        <p14:window dir="vert"/>
      </p:transition>
    </mc:Choice>
    <mc:Fallback xmlns="">
      <p:transition xmlns:p14="http://schemas.microsoft.com/office/powerpoint/2010/main" spd="slow" advTm="152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8354" y="789130"/>
            <a:ext cx="2385058" cy="1788793"/>
          </a:xfrm>
          <a:prstGeom prst="rect">
            <a:avLst/>
          </a:prstGeom>
        </p:spPr>
      </p:pic>
      <p:sp>
        <p:nvSpPr>
          <p:cNvPr id="3" name="Text Placeholder 6"/>
          <p:cNvSpPr txBox="1">
            <a:spLocks/>
          </p:cNvSpPr>
          <p:nvPr/>
        </p:nvSpPr>
        <p:spPr>
          <a:xfrm>
            <a:off x="2261315" y="2469496"/>
            <a:ext cx="3515882" cy="2967337"/>
          </a:xfrm>
          <a:prstGeom prst="wedgeEllipseCallout">
            <a:avLst>
              <a:gd name="adj1" fmla="val -47456"/>
              <a:gd name="adj2" fmla="val -53440"/>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b="1" dirty="0" smtClean="0">
                <a:solidFill>
                  <a:schemeClr val="tx1"/>
                </a:solidFill>
              </a:rPr>
              <a:t>Phew! This has been exhausting but we are almost finished. Hang in there!</a:t>
            </a:r>
            <a:endParaRPr lang="en-US" b="1" dirty="0">
              <a:solidFill>
                <a:schemeClr val="tx1"/>
              </a:solidFill>
            </a:endParaRPr>
          </a:p>
        </p:txBody>
      </p:sp>
      <p:pic>
        <p:nvPicPr>
          <p:cNvPr id="4" name="Picture 3"/>
          <p:cNvPicPr>
            <a:picLocks noChangeAspect="1"/>
          </p:cNvPicPr>
          <p:nvPr/>
        </p:nvPicPr>
        <p:blipFill>
          <a:blip r:embed="rId3"/>
          <a:stretch>
            <a:fillRect/>
          </a:stretch>
        </p:blipFill>
        <p:spPr>
          <a:xfrm>
            <a:off x="5956434" y="412481"/>
            <a:ext cx="2997426" cy="3413439"/>
          </a:xfrm>
          <a:prstGeom prst="rect">
            <a:avLst/>
          </a:prstGeom>
        </p:spPr>
      </p:pic>
    </p:spTree>
    <p:extLst>
      <p:ext uri="{BB962C8B-B14F-4D97-AF65-F5344CB8AC3E}">
        <p14:creationId xmlns:p14="http://schemas.microsoft.com/office/powerpoint/2010/main" val="2666033263"/>
      </p:ext>
    </p:extLst>
  </p:cSld>
  <p:clrMapOvr>
    <a:masterClrMapping/>
  </p:clrMapOvr>
  <mc:AlternateContent xmlns:mc="http://schemas.openxmlformats.org/markup-compatibility/2006" xmlns:p14="http://schemas.microsoft.com/office/powerpoint/2010/main">
    <mc:Choice Requires="p14">
      <p:transition spd="slow" p14:dur="2000" advTm="6254"/>
    </mc:Choice>
    <mc:Fallback xmlns="">
      <p:transition xmlns:p14="http://schemas.microsoft.com/office/powerpoint/2010/main" spd="slow" advTm="625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Hippocampus</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356400" y="2554940"/>
            <a:ext cx="1210235" cy="907676"/>
          </a:xfrm>
          <a:prstGeom prst="rect">
            <a:avLst/>
          </a:prstGeom>
        </p:spPr>
      </p:pic>
      <p:sp>
        <p:nvSpPr>
          <p:cNvPr id="6" name="Text Placeholder 6"/>
          <p:cNvSpPr txBox="1">
            <a:spLocks/>
          </p:cNvSpPr>
          <p:nvPr/>
        </p:nvSpPr>
        <p:spPr>
          <a:xfrm>
            <a:off x="991261" y="3462616"/>
            <a:ext cx="4042489" cy="3395384"/>
          </a:xfrm>
          <a:prstGeom prst="wedgeEllipseCallout">
            <a:avLst>
              <a:gd name="adj1" fmla="val -47456"/>
              <a:gd name="adj2" fmla="val -53440"/>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sz="1600" b="1" dirty="0" smtClean="0">
                <a:solidFill>
                  <a:schemeClr val="tx1"/>
                </a:solidFill>
              </a:rPr>
              <a:t>So far, we have only been talking about brain structures within the cerebral cortex, the outer layer of our brain. Now, let’s take a look at a structure underneath the cortex. The hippocampus is primarily responsible for learning new memories and remembering. </a:t>
            </a:r>
            <a:endParaRPr lang="en-US" sz="1600" b="1" dirty="0">
              <a:solidFill>
                <a:schemeClr val="tx1"/>
              </a:solidFill>
            </a:endParaRPr>
          </a:p>
        </p:txBody>
      </p:sp>
      <p:pic>
        <p:nvPicPr>
          <p:cNvPr id="7" name="Picture 6"/>
          <p:cNvPicPr>
            <a:picLocks noChangeAspect="1"/>
          </p:cNvPicPr>
          <p:nvPr/>
        </p:nvPicPr>
        <p:blipFill>
          <a:blip r:embed="rId4"/>
          <a:stretch>
            <a:fillRect/>
          </a:stretch>
        </p:blipFill>
        <p:spPr>
          <a:xfrm>
            <a:off x="5182011" y="1242693"/>
            <a:ext cx="3568700" cy="3492500"/>
          </a:xfrm>
          <a:prstGeom prst="rect">
            <a:avLst/>
          </a:prstGeom>
        </p:spPr>
      </p:pic>
    </p:spTree>
    <p:custDataLst>
      <p:tags r:id="rId1"/>
    </p:custDataLst>
    <p:extLst>
      <p:ext uri="{BB962C8B-B14F-4D97-AF65-F5344CB8AC3E}">
        <p14:creationId xmlns:p14="http://schemas.microsoft.com/office/powerpoint/2010/main" val="4197679622"/>
      </p:ext>
    </p:extLst>
  </p:cSld>
  <p:clrMapOvr>
    <a:masterClrMapping/>
  </p:clrMapOvr>
  <mc:AlternateContent xmlns:mc="http://schemas.openxmlformats.org/markup-compatibility/2006" xmlns:p14="http://schemas.microsoft.com/office/powerpoint/2010/main">
    <mc:Choice Requires="p14">
      <p:transition spd="slow" p14:dur="2000" advTm="15504">
        <p14:ferris dir="l"/>
      </p:transition>
    </mc:Choice>
    <mc:Fallback xmlns="">
      <p:transition xmlns:p14="http://schemas.microsoft.com/office/powerpoint/2010/main" spd="slow" advTm="155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Thalamus</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356400" y="2554940"/>
            <a:ext cx="1210235" cy="907676"/>
          </a:xfrm>
          <a:prstGeom prst="rect">
            <a:avLst/>
          </a:prstGeom>
        </p:spPr>
      </p:pic>
      <p:sp>
        <p:nvSpPr>
          <p:cNvPr id="6" name="Text Placeholder 6"/>
          <p:cNvSpPr txBox="1">
            <a:spLocks/>
          </p:cNvSpPr>
          <p:nvPr/>
        </p:nvSpPr>
        <p:spPr>
          <a:xfrm>
            <a:off x="1146145" y="2973993"/>
            <a:ext cx="4398723" cy="3744600"/>
          </a:xfrm>
          <a:prstGeom prst="wedgeEllipseCallout">
            <a:avLst>
              <a:gd name="adj1" fmla="val -46752"/>
              <a:gd name="adj2" fmla="val -41030"/>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sz="1600" b="1" dirty="0" smtClean="0">
                <a:solidFill>
                  <a:schemeClr val="tx1"/>
                </a:solidFill>
              </a:rPr>
              <a:t>The thalamus is also located underneath the cerebral cortex. It allows for a connection to the cerebral cortex. Its main function is to send information from our senses directly to the cortex (except for our sense of smell). Think of it like a traffic conductor, directing information from the senses directly to different parts </a:t>
            </a:r>
            <a:r>
              <a:rPr lang="en-US" sz="1600" b="1" smtClean="0">
                <a:solidFill>
                  <a:schemeClr val="tx1"/>
                </a:solidFill>
              </a:rPr>
              <a:t>of the </a:t>
            </a:r>
            <a:r>
              <a:rPr lang="en-US" sz="1600" b="1" dirty="0" smtClean="0">
                <a:solidFill>
                  <a:schemeClr val="tx1"/>
                </a:solidFill>
              </a:rPr>
              <a:t>cortex.</a:t>
            </a:r>
            <a:endParaRPr lang="en-US" sz="1600" b="1" dirty="0">
              <a:solidFill>
                <a:schemeClr val="tx1"/>
              </a:solidFill>
            </a:endParaRPr>
          </a:p>
        </p:txBody>
      </p:sp>
      <p:pic>
        <p:nvPicPr>
          <p:cNvPr id="3" name="Picture 2"/>
          <p:cNvPicPr>
            <a:picLocks noChangeAspect="1"/>
          </p:cNvPicPr>
          <p:nvPr/>
        </p:nvPicPr>
        <p:blipFill rotWithShape="1">
          <a:blip r:embed="rId4"/>
          <a:srcRect t="1501" b="3046"/>
          <a:stretch/>
        </p:blipFill>
        <p:spPr>
          <a:xfrm>
            <a:off x="5132033" y="0"/>
            <a:ext cx="3890315" cy="3702003"/>
          </a:xfrm>
          <a:prstGeom prst="rect">
            <a:avLst/>
          </a:prstGeom>
        </p:spPr>
      </p:pic>
    </p:spTree>
    <p:custDataLst>
      <p:tags r:id="rId1"/>
    </p:custDataLst>
    <p:extLst>
      <p:ext uri="{BB962C8B-B14F-4D97-AF65-F5344CB8AC3E}">
        <p14:creationId xmlns:p14="http://schemas.microsoft.com/office/powerpoint/2010/main" val="1666955093"/>
      </p:ext>
    </p:extLst>
  </p:cSld>
  <p:clrMapOvr>
    <a:masterClrMapping/>
  </p:clrMapOvr>
  <mc:AlternateContent xmlns:mc="http://schemas.openxmlformats.org/markup-compatibility/2006" xmlns:p14="http://schemas.microsoft.com/office/powerpoint/2010/main">
    <mc:Choice Requires="p14">
      <p:transition spd="slow" p14:dur="4000" advTm="18063">
        <p14:vortex dir="r"/>
      </p:transition>
    </mc:Choice>
    <mc:Fallback xmlns="">
      <p:transition xmlns:p14="http://schemas.microsoft.com/office/powerpoint/2010/main" spd="slow" advTm="180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Finished! </a:t>
            </a:r>
            <a:endParaRPr lang="en-US" dirty="0"/>
          </a:p>
        </p:txBody>
      </p:sp>
      <p:sp>
        <p:nvSpPr>
          <p:cNvPr id="3" name="Content Placeholder 2"/>
          <p:cNvSpPr>
            <a:spLocks noGrp="1"/>
          </p:cNvSpPr>
          <p:nvPr>
            <p:ph idx="1"/>
          </p:nvPr>
        </p:nvSpPr>
        <p:spPr>
          <a:xfrm>
            <a:off x="571500" y="1905000"/>
            <a:ext cx="8001000" cy="4538654"/>
          </a:xfrm>
        </p:spPr>
        <p:txBody>
          <a:bodyPr>
            <a:normAutofit fontScale="62500" lnSpcReduction="20000"/>
          </a:bodyPr>
          <a:lstStyle/>
          <a:p>
            <a:r>
              <a:rPr lang="en-US" dirty="0" smtClean="0"/>
              <a:t>Now that we’re done, let me tell you why I chose only these brain parts.</a:t>
            </a:r>
          </a:p>
          <a:p>
            <a:r>
              <a:rPr lang="en-US" dirty="0" smtClean="0"/>
              <a:t>The four lobes of the cerebral cortex are necessary to understand. They perform some of the higher mental processes. It was necessary to cover the outer layer of the brain before going into the rest.</a:t>
            </a:r>
          </a:p>
          <a:p>
            <a:r>
              <a:rPr lang="en-US" dirty="0" smtClean="0"/>
              <a:t>The corpus callosum is something everyone needs to know to understand how both hemispheres of the brain are connected. This is why I chose it.</a:t>
            </a:r>
          </a:p>
          <a:p>
            <a:r>
              <a:rPr lang="en-US" dirty="0" err="1" smtClean="0"/>
              <a:t>Broca’s</a:t>
            </a:r>
            <a:r>
              <a:rPr lang="en-US" dirty="0" smtClean="0"/>
              <a:t> area is responsible for producing speech. It is an important structure that is found in the frontal lobe. </a:t>
            </a:r>
            <a:r>
              <a:rPr lang="en-US" dirty="0" err="1" smtClean="0"/>
              <a:t>Broca’s</a:t>
            </a:r>
            <a:r>
              <a:rPr lang="en-US" dirty="0" smtClean="0"/>
              <a:t> area as well as </a:t>
            </a:r>
            <a:r>
              <a:rPr lang="en-US" dirty="0" err="1" smtClean="0"/>
              <a:t>Broca’s</a:t>
            </a:r>
            <a:r>
              <a:rPr lang="en-US" dirty="0" smtClean="0"/>
              <a:t> aphasia are extra facts one can know about the frontal lobe.</a:t>
            </a:r>
          </a:p>
          <a:p>
            <a:r>
              <a:rPr lang="en-US" dirty="0" smtClean="0"/>
              <a:t>The hippocampus should never be forgotten as it is responsible for memory. It is obvious that when learning about the brain, one understands a key component of our brain responsible for a very important function: memory.</a:t>
            </a:r>
          </a:p>
          <a:p>
            <a:r>
              <a:rPr lang="en-US" dirty="0" smtClean="0"/>
              <a:t>Finally, the thalamus is the gateway to the cortex. This is essential to understand when trying to comprehend how information from the senses is sent to the cortex.</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307361" y="1905000"/>
            <a:ext cx="951255" cy="713441"/>
          </a:xfrm>
          <a:prstGeom prst="rect">
            <a:avLst/>
          </a:prstGeom>
        </p:spPr>
      </p:pic>
    </p:spTree>
    <p:extLst>
      <p:ext uri="{BB962C8B-B14F-4D97-AF65-F5344CB8AC3E}">
        <p14:creationId xmlns:p14="http://schemas.microsoft.com/office/powerpoint/2010/main" val="3470231496"/>
      </p:ext>
    </p:extLst>
  </p:cSld>
  <p:clrMapOvr>
    <a:masterClrMapping/>
  </p:clrMapOvr>
  <mc:AlternateContent xmlns:mc="http://schemas.openxmlformats.org/markup-compatibility/2006" xmlns:p14="http://schemas.microsoft.com/office/powerpoint/2010/main">
    <mc:Choice Requires="p14">
      <p:transition spd="slow" p14:dur="2000" advTm="43025"/>
    </mc:Choice>
    <mc:Fallback xmlns="">
      <p:transition xmlns:p14="http://schemas.microsoft.com/office/powerpoint/2010/main" spd="slow" advTm="4302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the Pictures</a:t>
            </a:r>
            <a:endParaRPr lang="en-US" dirty="0"/>
          </a:p>
        </p:txBody>
      </p:sp>
      <p:sp>
        <p:nvSpPr>
          <p:cNvPr id="3" name="Content Placeholder 2"/>
          <p:cNvSpPr>
            <a:spLocks noGrp="1"/>
          </p:cNvSpPr>
          <p:nvPr>
            <p:ph idx="1"/>
          </p:nvPr>
        </p:nvSpPr>
        <p:spPr>
          <a:xfrm>
            <a:off x="571500" y="1905000"/>
            <a:ext cx="8001000" cy="4770998"/>
          </a:xfrm>
        </p:spPr>
        <p:txBody>
          <a:bodyPr>
            <a:normAutofit fontScale="70000" lnSpcReduction="20000"/>
          </a:bodyPr>
          <a:lstStyle/>
          <a:p>
            <a:r>
              <a:rPr lang="en-US" sz="1400" dirty="0">
                <a:hlinkClick r:id="rId2"/>
              </a:rPr>
              <a:t>http://cwx.prenhall.com/bookbind/pubbooks/morris5/medialib/images/F02_09.</a:t>
            </a:r>
            <a:r>
              <a:rPr lang="en-US" sz="1400" dirty="0" smtClean="0">
                <a:hlinkClick r:id="rId2"/>
              </a:rPr>
              <a:t>jpg</a:t>
            </a:r>
            <a:endParaRPr lang="en-US" sz="1400" dirty="0" smtClean="0"/>
          </a:p>
          <a:p>
            <a:r>
              <a:rPr lang="en-US" sz="1400" dirty="0">
                <a:hlinkClick r:id="rId3"/>
              </a:rPr>
              <a:t>http://morphonix.com/software/education/science/brain/game/specimens/images/</a:t>
            </a:r>
            <a:r>
              <a:rPr lang="en-US" sz="1400" dirty="0" smtClean="0">
                <a:hlinkClick r:id="rId3"/>
              </a:rPr>
              <a:t>hippocampus.gif</a:t>
            </a:r>
            <a:endParaRPr lang="en-US" sz="1400" dirty="0" smtClean="0"/>
          </a:p>
          <a:p>
            <a:r>
              <a:rPr lang="en-US" sz="1400" dirty="0">
                <a:hlinkClick r:id="rId4"/>
              </a:rPr>
              <a:t>http://3.bp.blogspot.com/-isyhbQNOc6k/TdrCl4dh_II/AAAAAAAAAC4/8lqet2_oW38/s320/</a:t>
            </a:r>
            <a:r>
              <a:rPr lang="en-US" sz="1400" dirty="0" smtClean="0">
                <a:hlinkClick r:id="rId4"/>
              </a:rPr>
              <a:t>sweating.gif</a:t>
            </a:r>
            <a:endParaRPr lang="en-US" sz="1400" dirty="0" smtClean="0"/>
          </a:p>
          <a:p>
            <a:r>
              <a:rPr lang="en-US" sz="1400" dirty="0">
                <a:hlinkClick r:id="rId5"/>
              </a:rPr>
              <a:t>http://www.acbrown.com/neuro/Lectures/Lang/Figs/NrLang13.</a:t>
            </a:r>
            <a:r>
              <a:rPr lang="en-US" sz="1400" dirty="0" smtClean="0">
                <a:hlinkClick r:id="rId5"/>
              </a:rPr>
              <a:t>jpg</a:t>
            </a:r>
            <a:endParaRPr lang="en-US" sz="1400" dirty="0" smtClean="0"/>
          </a:p>
          <a:p>
            <a:r>
              <a:rPr lang="en-US" sz="1400" dirty="0">
                <a:hlinkClick r:id="rId6"/>
              </a:rPr>
              <a:t>http://www.acpinternist.org/weekly/archives/2010/2/23/</a:t>
            </a:r>
            <a:r>
              <a:rPr lang="en-US" sz="1400" dirty="0" smtClean="0">
                <a:hlinkClick r:id="rId6"/>
              </a:rPr>
              <a:t>cartoon.jpg</a:t>
            </a:r>
            <a:endParaRPr lang="en-US" sz="1400" dirty="0" smtClean="0"/>
          </a:p>
          <a:p>
            <a:r>
              <a:rPr lang="en-US" sz="1400" dirty="0">
                <a:hlinkClick r:id="rId7"/>
              </a:rPr>
              <a:t>http://2.bp.blogspot.com/-uY8Ya5C1rIE/UBxVlY2SwnI/AAAAAAAAAHA/_tu7-WNSzA4/s1600/man-confused-cartoon-</a:t>
            </a:r>
            <a:r>
              <a:rPr lang="en-US" sz="1400" dirty="0" smtClean="0">
                <a:hlinkClick r:id="rId7"/>
              </a:rPr>
              <a:t>face.jpg</a:t>
            </a:r>
            <a:endParaRPr lang="en-US" sz="1400" dirty="0" smtClean="0"/>
          </a:p>
          <a:p>
            <a:r>
              <a:rPr lang="en-US" sz="1400" dirty="0">
                <a:hlinkClick r:id="rId8" invalidUrl="http://peace.saumag.edu/faculty/kardas/Images/Web Images/Lecture/braintop.GIF"/>
              </a:rPr>
              <a:t>http://peace.saumag.edu/faculty/kardas/Images/Web%20Images/Lecture/</a:t>
            </a:r>
            <a:r>
              <a:rPr lang="en-US" sz="1400" dirty="0" smtClean="0">
                <a:hlinkClick r:id="rId9" invalidUrl="http://peace.saumag.edu/faculty/kardas/Images/Web Images/Lecture/braintop.GIF"/>
              </a:rPr>
              <a:t>braintop.GIF</a:t>
            </a:r>
            <a:endParaRPr lang="en-US" sz="1400" dirty="0" smtClean="0"/>
          </a:p>
          <a:p>
            <a:r>
              <a:rPr lang="en-US" sz="1400" dirty="0">
                <a:hlinkClick r:id="rId10"/>
              </a:rPr>
              <a:t>http://news.medill.northwestern.edu/uploadedImages/News/Chicago/Images/Science/robber(1).</a:t>
            </a:r>
            <a:r>
              <a:rPr lang="en-US" sz="1400" dirty="0" smtClean="0">
                <a:hlinkClick r:id="rId10"/>
              </a:rPr>
              <a:t>jpg</a:t>
            </a:r>
            <a:endParaRPr lang="en-US" sz="1400" dirty="0" smtClean="0"/>
          </a:p>
          <a:p>
            <a:r>
              <a:rPr lang="en-US" sz="1400" dirty="0">
                <a:hlinkClick r:id="rId11"/>
              </a:rPr>
              <a:t>http://fc02.deviantart.net/fs39/f/2009/001/7/4/</a:t>
            </a:r>
            <a:r>
              <a:rPr lang="en-US" sz="1400" dirty="0" smtClean="0">
                <a:hlinkClick r:id="rId11"/>
              </a:rPr>
              <a:t>Superman_Animated_by_DanielGoettig.jpg</a:t>
            </a:r>
            <a:endParaRPr lang="en-US" sz="1400" dirty="0" smtClean="0"/>
          </a:p>
          <a:p>
            <a:r>
              <a:rPr lang="en-US" sz="1400" dirty="0">
                <a:hlinkClick r:id="rId12"/>
              </a:rPr>
              <a:t>http://faculty.washington.edu/chudler/gif/</a:t>
            </a:r>
            <a:r>
              <a:rPr lang="en-US" sz="1400" dirty="0" smtClean="0">
                <a:hlinkClick r:id="rId12"/>
              </a:rPr>
              <a:t>lobeani.gif</a:t>
            </a:r>
            <a:endParaRPr lang="en-US" sz="1400" dirty="0" smtClean="0"/>
          </a:p>
          <a:p>
            <a:r>
              <a:rPr lang="en-US" sz="1400" dirty="0">
                <a:hlinkClick r:id="rId13"/>
              </a:rPr>
              <a:t>http://morphonix.com/software/education/science/brain/game/specimens/images/</a:t>
            </a:r>
            <a:r>
              <a:rPr lang="en-US" sz="1400" dirty="0" smtClean="0">
                <a:hlinkClick r:id="rId13"/>
              </a:rPr>
              <a:t>cerebral_cortex_lobes.gif</a:t>
            </a:r>
            <a:endParaRPr lang="en-US" sz="1400" dirty="0" smtClean="0"/>
          </a:p>
          <a:p>
            <a:r>
              <a:rPr lang="en-US" sz="1400" dirty="0"/>
              <a:t>http://</a:t>
            </a:r>
            <a:r>
              <a:rPr lang="en-US" sz="1400" dirty="0" err="1"/>
              <a:t>www.clker.com</a:t>
            </a:r>
            <a:r>
              <a:rPr lang="en-US" sz="1400" dirty="0"/>
              <a:t>/</a:t>
            </a:r>
            <a:r>
              <a:rPr lang="en-US" sz="1400" dirty="0" err="1"/>
              <a:t>cliparts</a:t>
            </a:r>
            <a:r>
              <a:rPr lang="en-US" sz="1400" dirty="0"/>
              <a:t>/0/1/0/1/123756079190465860pitr_LEGO_smiley_--_</a:t>
            </a:r>
            <a:r>
              <a:rPr lang="en-US" sz="1400" dirty="0" err="1"/>
              <a:t>cool.svg.hi.png</a:t>
            </a:r>
            <a:endParaRPr lang="en-US" sz="1400" dirty="0" smtClean="0"/>
          </a:p>
          <a:p>
            <a:endParaRPr lang="en-US" sz="1400" dirty="0"/>
          </a:p>
        </p:txBody>
      </p:sp>
    </p:spTree>
    <p:extLst>
      <p:ext uri="{BB962C8B-B14F-4D97-AF65-F5344CB8AC3E}">
        <p14:creationId xmlns:p14="http://schemas.microsoft.com/office/powerpoint/2010/main" val="3809132293"/>
      </p:ext>
    </p:extLst>
  </p:cSld>
  <p:clrMapOvr>
    <a:masterClrMapping/>
  </p:clrMapOvr>
  <mc:AlternateContent xmlns:mc="http://schemas.openxmlformats.org/markup-compatibility/2006" xmlns:p14="http://schemas.microsoft.com/office/powerpoint/2010/main">
    <mc:Choice Requires="p14">
      <p:transition spd="slow" p14:dur="2000" advTm="2684"/>
    </mc:Choice>
    <mc:Fallback xmlns="">
      <p:transition xmlns:p14="http://schemas.microsoft.com/office/powerpoint/2010/main" spd="slow" advTm="268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Cortex</a:t>
            </a:r>
            <a:endParaRPr lang="en-US" dirty="0"/>
          </a:p>
        </p:txBody>
      </p:sp>
      <p:pic>
        <p:nvPicPr>
          <p:cNvPr id="11" name="Content Placeholder 10"/>
          <p:cNvPicPr>
            <a:picLocks noGrp="1" noChangeAspect="1"/>
          </p:cNvPicPr>
          <p:nvPr>
            <p:ph idx="1"/>
          </p:nvPr>
        </p:nvPicPr>
        <p:blipFill>
          <a:blip r:embed="rId3"/>
          <a:srcRect t="-57183" b="-57183"/>
          <a:stretch>
            <a:fillRect/>
          </a:stretch>
        </p:blipFill>
        <p:spPr>
          <a:xfrm>
            <a:off x="4941795" y="930313"/>
            <a:ext cx="3840163" cy="5575300"/>
          </a:xfrm>
        </p:spPr>
      </p:pic>
      <p:sp>
        <p:nvSpPr>
          <p:cNvPr id="4" name="Text Placeholder 3"/>
          <p:cNvSpPr>
            <a:spLocks noGrp="1"/>
          </p:cNvSpPr>
          <p:nvPr>
            <p:ph type="body" sz="half" idx="2"/>
          </p:nvPr>
        </p:nvSpPr>
        <p:spPr/>
        <p:txBody>
          <a:bodyPr/>
          <a:lstStyle/>
          <a:p>
            <a:endParaRPr lang="en-US" dirty="0"/>
          </a:p>
        </p:txBody>
      </p:sp>
      <p:pic>
        <p:nvPicPr>
          <p:cNvPr id="9" name="Picture 8"/>
          <p:cNvPicPr>
            <a:picLocks noChangeAspect="1"/>
          </p:cNvPicPr>
          <p:nvPr/>
        </p:nvPicPr>
        <p:blipFill>
          <a:blip r:embed="rId4"/>
          <a:stretch>
            <a:fillRect/>
          </a:stretch>
        </p:blipFill>
        <p:spPr>
          <a:xfrm>
            <a:off x="418353" y="2489429"/>
            <a:ext cx="1210235" cy="907676"/>
          </a:xfrm>
          <a:prstGeom prst="rect">
            <a:avLst/>
          </a:prstGeom>
        </p:spPr>
      </p:pic>
      <p:sp>
        <p:nvSpPr>
          <p:cNvPr id="10" name="Oval Callout 9"/>
          <p:cNvSpPr/>
          <p:nvPr/>
        </p:nvSpPr>
        <p:spPr>
          <a:xfrm>
            <a:off x="1504680" y="2720242"/>
            <a:ext cx="2716605" cy="3785371"/>
          </a:xfrm>
          <a:prstGeom prst="wedgeEllipseCallout">
            <a:avLst>
              <a:gd name="adj1" fmla="val -57794"/>
              <a:gd name="adj2" fmla="val -31736"/>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tx1"/>
                </a:solidFill>
              </a:rPr>
              <a:t>The cortex is the outermost layer of the brain. It has four lobes and is divided into left and right hemispheres. Here comes the cortex now!</a:t>
            </a:r>
            <a:endParaRPr lang="en-US" b="1" dirty="0">
              <a:solidFill>
                <a:schemeClr val="tx1"/>
              </a:solidFill>
            </a:endParaRPr>
          </a:p>
        </p:txBody>
      </p:sp>
    </p:spTree>
    <p:custDataLst>
      <p:tags r:id="rId1"/>
    </p:custDataLst>
    <p:extLst>
      <p:ext uri="{BB962C8B-B14F-4D97-AF65-F5344CB8AC3E}">
        <p14:creationId xmlns:p14="http://schemas.microsoft.com/office/powerpoint/2010/main" val="242168494"/>
      </p:ext>
    </p:extLst>
  </p:cSld>
  <p:clrMapOvr>
    <a:masterClrMapping/>
  </p:clrMapOvr>
  <p:transition spd="slow" advTm="1071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Corpus Callosum </a:t>
            </a:r>
            <a:endParaRPr lang="en-US" dirty="0"/>
          </a:p>
        </p:txBody>
      </p:sp>
      <p:sp>
        <p:nvSpPr>
          <p:cNvPr id="4" name="Text Placeholder 3"/>
          <p:cNvSpPr>
            <a:spLocks noGrp="1"/>
          </p:cNvSpPr>
          <p:nvPr>
            <p:ph type="body" sz="half" idx="2"/>
          </p:nvPr>
        </p:nvSpPr>
        <p:spPr/>
        <p:txBody>
          <a:bodyPr/>
          <a:lstStyle/>
          <a:p>
            <a:endParaRPr lang="en-US" dirty="0"/>
          </a:p>
        </p:txBody>
      </p:sp>
      <p:pic>
        <p:nvPicPr>
          <p:cNvPr id="9" name="Picture 8"/>
          <p:cNvPicPr>
            <a:picLocks noChangeAspect="1"/>
          </p:cNvPicPr>
          <p:nvPr/>
        </p:nvPicPr>
        <p:blipFill>
          <a:blip r:embed="rId2"/>
          <a:stretch>
            <a:fillRect/>
          </a:stretch>
        </p:blipFill>
        <p:spPr>
          <a:xfrm>
            <a:off x="418353" y="2489429"/>
            <a:ext cx="1210235" cy="907676"/>
          </a:xfrm>
          <a:prstGeom prst="rect">
            <a:avLst/>
          </a:prstGeom>
        </p:spPr>
      </p:pic>
      <p:sp>
        <p:nvSpPr>
          <p:cNvPr id="10" name="Oval Callout 9"/>
          <p:cNvSpPr/>
          <p:nvPr/>
        </p:nvSpPr>
        <p:spPr>
          <a:xfrm>
            <a:off x="1504680" y="2720242"/>
            <a:ext cx="3544558" cy="4137758"/>
          </a:xfrm>
          <a:prstGeom prst="wedgeEllipseCallout">
            <a:avLst>
              <a:gd name="adj1" fmla="val -57794"/>
              <a:gd name="adj2" fmla="val -31736"/>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tx1"/>
                </a:solidFill>
              </a:rPr>
              <a:t>The corpus callosum is a band of neurons that connects the left and right hemispheres of our wrinkly cortex. This way, information from either side of the body can go to either hemisphere. It is highlighted in blue.</a:t>
            </a:r>
            <a:endParaRPr lang="en-US" b="1" dirty="0">
              <a:solidFill>
                <a:schemeClr val="tx1"/>
              </a:solidFill>
            </a:endParaRPr>
          </a:p>
        </p:txBody>
      </p:sp>
      <p:pic>
        <p:nvPicPr>
          <p:cNvPr id="7" name="Content Placeholder 6"/>
          <p:cNvPicPr>
            <a:picLocks noGrp="1" noChangeAspect="1"/>
          </p:cNvPicPr>
          <p:nvPr>
            <p:ph idx="1"/>
          </p:nvPr>
        </p:nvPicPr>
        <p:blipFill>
          <a:blip r:embed="rId3"/>
          <a:srcRect t="-69023" b="-69023"/>
          <a:stretch>
            <a:fillRect/>
          </a:stretch>
        </p:blipFill>
        <p:spPr>
          <a:xfrm>
            <a:off x="5276659" y="-1056691"/>
            <a:ext cx="3749040" cy="5608544"/>
          </a:xfrm>
        </p:spPr>
      </p:pic>
      <p:pic>
        <p:nvPicPr>
          <p:cNvPr id="8" name="Picture 7"/>
          <p:cNvPicPr>
            <a:picLocks noChangeAspect="1"/>
          </p:cNvPicPr>
          <p:nvPr/>
        </p:nvPicPr>
        <p:blipFill rotWithShape="1">
          <a:blip r:embed="rId3"/>
          <a:srcRect l="28439" t="41518" r="25363" b="15109"/>
          <a:stretch/>
        </p:blipFill>
        <p:spPr>
          <a:xfrm>
            <a:off x="5323957" y="3128889"/>
            <a:ext cx="3701742" cy="2184027"/>
          </a:xfrm>
          <a:prstGeom prst="rect">
            <a:avLst/>
          </a:prstGeom>
        </p:spPr>
      </p:pic>
      <p:sp>
        <p:nvSpPr>
          <p:cNvPr id="13" name="TextBox 12"/>
          <p:cNvSpPr txBox="1"/>
          <p:nvPr/>
        </p:nvSpPr>
        <p:spPr>
          <a:xfrm rot="5400000">
            <a:off x="6047999" y="4036236"/>
            <a:ext cx="2184027" cy="369333"/>
          </a:xfrm>
          <a:prstGeom prst="rect">
            <a:avLst/>
          </a:prstGeom>
          <a:solidFill>
            <a:srgbClr val="000090"/>
          </a:solidFill>
        </p:spPr>
        <p:txBody>
          <a:bodyPr wrap="square" rtlCol="0">
            <a:spAutoFit/>
          </a:bodyPr>
          <a:lstStyle/>
          <a:p>
            <a:endParaRPr lang="en-US" dirty="0"/>
          </a:p>
        </p:txBody>
      </p:sp>
    </p:spTree>
    <p:extLst>
      <p:ext uri="{BB962C8B-B14F-4D97-AF65-F5344CB8AC3E}">
        <p14:creationId xmlns:p14="http://schemas.microsoft.com/office/powerpoint/2010/main" val="2704659737"/>
      </p:ext>
    </p:extLst>
  </p:cSld>
  <p:clrMapOvr>
    <a:masterClrMapping/>
  </p:clrMapOvr>
  <p:transition spd="slow" advTm="15206">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Frontal Lobes</a:t>
            </a:r>
            <a:endParaRPr lang="en-US" dirty="0"/>
          </a:p>
        </p:txBody>
      </p:sp>
      <p:sp>
        <p:nvSpPr>
          <p:cNvPr id="7" name="Text Placeholder 6"/>
          <p:cNvSpPr>
            <a:spLocks noGrp="1"/>
          </p:cNvSpPr>
          <p:nvPr>
            <p:ph type="body" sz="half" idx="2"/>
          </p:nvPr>
        </p:nvSpPr>
        <p:spPr>
          <a:xfrm>
            <a:off x="1146146" y="2959713"/>
            <a:ext cx="3466797" cy="3329045"/>
          </a:xfrm>
          <a:prstGeom prst="wedgeEllipseCallout">
            <a:avLst>
              <a:gd name="adj1" fmla="val -49048"/>
              <a:gd name="adj2" fmla="val -38152"/>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a:noAutofit/>
          </a:bodyPr>
          <a:lstStyle/>
          <a:p>
            <a:r>
              <a:rPr lang="en-US" sz="1900" b="1" dirty="0" smtClean="0">
                <a:solidFill>
                  <a:schemeClr val="tx1"/>
                </a:solidFill>
              </a:rPr>
              <a:t>The frontal lobes are in the front of the brain. They help us make decisions and speak fluently. They make up about 30% of our brain!</a:t>
            </a:r>
            <a:endParaRPr lang="en-US" sz="1900" b="1" dirty="0">
              <a:solidFill>
                <a:schemeClr val="tx1"/>
              </a:solidFill>
            </a:endParaRPr>
          </a:p>
        </p:txBody>
      </p:sp>
      <p:pic>
        <p:nvPicPr>
          <p:cNvPr id="10" name="Picture Placeholder 9"/>
          <p:cNvPicPr>
            <a:picLocks noGrp="1" noChangeAspect="1"/>
          </p:cNvPicPr>
          <p:nvPr>
            <p:ph type="pic" idx="1"/>
          </p:nvPr>
        </p:nvPicPr>
        <p:blipFill rotWithShape="1">
          <a:blip r:embed="rId3"/>
          <a:srcRect t="-3971" b="-2319"/>
          <a:stretch/>
        </p:blipFill>
        <p:spPr>
          <a:xfrm>
            <a:off x="4889267" y="1325566"/>
            <a:ext cx="3830736" cy="2449638"/>
          </a:xfrm>
        </p:spPr>
      </p:pic>
      <p:pic>
        <p:nvPicPr>
          <p:cNvPr id="6" name="Picture 5"/>
          <p:cNvPicPr>
            <a:picLocks noChangeAspect="1"/>
          </p:cNvPicPr>
          <p:nvPr/>
        </p:nvPicPr>
        <p:blipFill>
          <a:blip r:embed="rId4"/>
          <a:stretch>
            <a:fillRect/>
          </a:stretch>
        </p:blipFill>
        <p:spPr>
          <a:xfrm>
            <a:off x="418353" y="2325851"/>
            <a:ext cx="1210235" cy="907676"/>
          </a:xfrm>
          <a:prstGeom prst="rect">
            <a:avLst/>
          </a:prstGeom>
        </p:spPr>
      </p:pic>
    </p:spTree>
    <p:custDataLst>
      <p:tags r:id="rId1"/>
    </p:custDataLst>
    <p:extLst>
      <p:ext uri="{BB962C8B-B14F-4D97-AF65-F5344CB8AC3E}">
        <p14:creationId xmlns:p14="http://schemas.microsoft.com/office/powerpoint/2010/main" val="3658566006"/>
      </p:ext>
    </p:extLst>
  </p:cSld>
  <p:clrMapOvr>
    <a:masterClrMapping/>
  </p:clrMapOvr>
  <mc:AlternateContent xmlns:mc="http://schemas.openxmlformats.org/markup-compatibility/2006" xmlns:p14="http://schemas.microsoft.com/office/powerpoint/2010/main">
    <mc:Choice Requires="p14">
      <p:transition spd="slow" p14:dur="1400" advTm="15084">
        <p14:ripple/>
      </p:transition>
    </mc:Choice>
    <mc:Fallback xmlns="">
      <p:transition xmlns:p14="http://schemas.microsoft.com/office/powerpoint/2010/main" spd="slow" advTm="150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0538" y="931792"/>
            <a:ext cx="1210235" cy="907676"/>
          </a:xfrm>
          <a:prstGeom prst="rect">
            <a:avLst/>
          </a:prstGeom>
        </p:spPr>
      </p:pic>
      <p:sp>
        <p:nvSpPr>
          <p:cNvPr id="3" name="Text Placeholder 6"/>
          <p:cNvSpPr txBox="1">
            <a:spLocks/>
          </p:cNvSpPr>
          <p:nvPr/>
        </p:nvSpPr>
        <p:spPr>
          <a:xfrm>
            <a:off x="1191472" y="1295191"/>
            <a:ext cx="3127190" cy="2856010"/>
          </a:xfrm>
          <a:prstGeom prst="wedgeEllipseCallout">
            <a:avLst>
              <a:gd name="adj1" fmla="val -49048"/>
              <a:gd name="adj2" fmla="val -38152"/>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sz="1900" b="1" dirty="0" smtClean="0">
                <a:solidFill>
                  <a:schemeClr val="tx1"/>
                </a:solidFill>
              </a:rPr>
              <a:t>Take Superman for example. His frontal lobes help him make decisions and decide who is good and who is bad.</a:t>
            </a:r>
            <a:endParaRPr lang="en-US" sz="1900" b="1" dirty="0">
              <a:solidFill>
                <a:schemeClr val="tx1"/>
              </a:solidFill>
            </a:endParaRPr>
          </a:p>
        </p:txBody>
      </p:sp>
      <p:pic>
        <p:nvPicPr>
          <p:cNvPr id="4" name="Picture 3"/>
          <p:cNvPicPr>
            <a:picLocks noChangeAspect="1"/>
          </p:cNvPicPr>
          <p:nvPr/>
        </p:nvPicPr>
        <p:blipFill>
          <a:blip r:embed="rId4"/>
          <a:stretch>
            <a:fillRect/>
          </a:stretch>
        </p:blipFill>
        <p:spPr>
          <a:xfrm>
            <a:off x="4553607" y="931792"/>
            <a:ext cx="4314874" cy="3610680"/>
          </a:xfrm>
          <a:prstGeom prst="rect">
            <a:avLst/>
          </a:prstGeom>
        </p:spPr>
      </p:pic>
      <p:pic>
        <p:nvPicPr>
          <p:cNvPr id="5" name="Picture 4"/>
          <p:cNvPicPr>
            <a:picLocks noChangeAspect="1"/>
          </p:cNvPicPr>
          <p:nvPr/>
        </p:nvPicPr>
        <p:blipFill>
          <a:blip r:embed="rId5"/>
          <a:stretch>
            <a:fillRect/>
          </a:stretch>
        </p:blipFill>
        <p:spPr>
          <a:xfrm>
            <a:off x="1948427" y="4383544"/>
            <a:ext cx="6920054" cy="2250281"/>
          </a:xfrm>
          <a:prstGeom prst="rect">
            <a:avLst/>
          </a:prstGeom>
        </p:spPr>
      </p:pic>
    </p:spTree>
    <p:custDataLst>
      <p:tags r:id="rId1"/>
    </p:custDataLst>
    <p:extLst>
      <p:ext uri="{BB962C8B-B14F-4D97-AF65-F5344CB8AC3E}">
        <p14:creationId xmlns:p14="http://schemas.microsoft.com/office/powerpoint/2010/main" val="1772244105"/>
      </p:ext>
    </p:extLst>
  </p:cSld>
  <p:clrMapOvr>
    <a:masterClrMapping/>
  </p:clrMapOvr>
  <mc:AlternateContent xmlns:mc="http://schemas.openxmlformats.org/markup-compatibility/2006" xmlns:p14="http://schemas.microsoft.com/office/powerpoint/2010/main">
    <mc:Choice Requires="p14">
      <p:transition spd="slow" p14:dur="2000" advTm="9907"/>
    </mc:Choice>
    <mc:Fallback xmlns="">
      <p:transition xmlns:p14="http://schemas.microsoft.com/office/powerpoint/2010/main" spd="slow" advTm="99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421" y="761406"/>
            <a:ext cx="4251241" cy="3188430"/>
          </a:xfrm>
          <a:prstGeom prst="rect">
            <a:avLst/>
          </a:prstGeom>
        </p:spPr>
      </p:pic>
      <p:sp>
        <p:nvSpPr>
          <p:cNvPr id="6" name="Text Placeholder 6"/>
          <p:cNvSpPr txBox="1">
            <a:spLocks/>
          </p:cNvSpPr>
          <p:nvPr/>
        </p:nvSpPr>
        <p:spPr>
          <a:xfrm>
            <a:off x="4442569" y="1211811"/>
            <a:ext cx="4339388" cy="5355760"/>
          </a:xfrm>
          <a:prstGeom prst="wedgeEllipseCallout">
            <a:avLst>
              <a:gd name="adj1" fmla="val -71380"/>
              <a:gd name="adj2" fmla="val 286"/>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b="1" dirty="0" smtClean="0">
                <a:solidFill>
                  <a:schemeClr val="tx1"/>
                </a:solidFill>
              </a:rPr>
              <a:t>*</a:t>
            </a:r>
            <a:r>
              <a:rPr lang="en-US" b="1" u="sng" dirty="0" smtClean="0">
                <a:solidFill>
                  <a:schemeClr val="tx1"/>
                </a:solidFill>
              </a:rPr>
              <a:t>EXTRA FACT!</a:t>
            </a:r>
          </a:p>
          <a:p>
            <a:pPr marL="0" indent="0">
              <a:buNone/>
            </a:pPr>
            <a:r>
              <a:rPr lang="en-US" sz="2000" b="1" dirty="0" smtClean="0">
                <a:solidFill>
                  <a:schemeClr val="tx1"/>
                </a:solidFill>
              </a:rPr>
              <a:t>The frontal lobes are also responsible for our personality and emotion. Also, in our left temporal lobe there is an area called </a:t>
            </a:r>
            <a:r>
              <a:rPr lang="en-US" sz="2000" b="1" dirty="0" err="1" smtClean="0">
                <a:solidFill>
                  <a:schemeClr val="tx1"/>
                </a:solidFill>
              </a:rPr>
              <a:t>Broca’s</a:t>
            </a:r>
            <a:r>
              <a:rPr lang="en-US" sz="2000" b="1" dirty="0" smtClean="0">
                <a:solidFill>
                  <a:schemeClr val="tx1"/>
                </a:solidFill>
              </a:rPr>
              <a:t> Area. It is responsible for letting us produce meaningful speech. We’ll talk more about this later.</a:t>
            </a:r>
          </a:p>
          <a:p>
            <a:pPr marL="0" indent="0">
              <a:buNone/>
            </a:pPr>
            <a:endParaRPr lang="en-US" sz="1900" b="1" dirty="0">
              <a:solidFill>
                <a:schemeClr val="tx1"/>
              </a:solidFill>
            </a:endParaRPr>
          </a:p>
        </p:txBody>
      </p:sp>
    </p:spTree>
    <p:extLst>
      <p:ext uri="{BB962C8B-B14F-4D97-AF65-F5344CB8AC3E}">
        <p14:creationId xmlns:p14="http://schemas.microsoft.com/office/powerpoint/2010/main" val="1101878761"/>
      </p:ext>
    </p:extLst>
  </p:cSld>
  <p:clrMapOvr>
    <a:masterClrMapping/>
  </p:clrMapOvr>
  <mc:AlternateContent xmlns:mc="http://schemas.openxmlformats.org/markup-compatibility/2006" xmlns:p14="http://schemas.microsoft.com/office/powerpoint/2010/main">
    <mc:Choice Requires="p14">
      <p:transition spd="slow" p14:dur="2000" advTm="13999"/>
    </mc:Choice>
    <mc:Fallback xmlns="">
      <p:transition xmlns:p14="http://schemas.microsoft.com/office/powerpoint/2010/main" spd="slow" advTm="1399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Temporal Lobes</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356400" y="2554940"/>
            <a:ext cx="1210235" cy="907676"/>
          </a:xfrm>
          <a:prstGeom prst="rect">
            <a:avLst/>
          </a:prstGeom>
        </p:spPr>
      </p:pic>
      <p:sp>
        <p:nvSpPr>
          <p:cNvPr id="6" name="Text Placeholder 6"/>
          <p:cNvSpPr txBox="1">
            <a:spLocks/>
          </p:cNvSpPr>
          <p:nvPr/>
        </p:nvSpPr>
        <p:spPr>
          <a:xfrm>
            <a:off x="727958" y="3182840"/>
            <a:ext cx="3776565" cy="3675160"/>
          </a:xfrm>
          <a:prstGeom prst="wedgeEllipseCallout">
            <a:avLst>
              <a:gd name="adj1" fmla="val -42292"/>
              <a:gd name="adj2" fmla="val -41102"/>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sz="1800" b="1" dirty="0" smtClean="0">
                <a:solidFill>
                  <a:schemeClr val="tx1"/>
                </a:solidFill>
              </a:rPr>
              <a:t>The temporal lobes are located above our ears near our temples. They help us understand auditory information and also include the auditory cortex, which is helpful in hearing. The temporal lobes also help us recognize faces.</a:t>
            </a:r>
            <a:endParaRPr lang="en-US" sz="1800" b="1" dirty="0">
              <a:solidFill>
                <a:schemeClr val="tx1"/>
              </a:solidFill>
            </a:endParaRPr>
          </a:p>
        </p:txBody>
      </p:sp>
      <p:pic>
        <p:nvPicPr>
          <p:cNvPr id="7" name="Picture Placeholder 9"/>
          <p:cNvPicPr>
            <a:picLocks noGrp="1" noChangeAspect="1"/>
          </p:cNvPicPr>
          <p:nvPr>
            <p:ph idx="1"/>
          </p:nvPr>
        </p:nvPicPr>
        <p:blipFill rotWithShape="1">
          <a:blip r:embed="rId4"/>
          <a:srcRect l="13934" t="21679" r="656" b="-10019"/>
          <a:stretch/>
        </p:blipFill>
        <p:spPr>
          <a:xfrm>
            <a:off x="4832399" y="2554940"/>
            <a:ext cx="3821553" cy="2378348"/>
          </a:xfrm>
        </p:spPr>
      </p:pic>
      <p:sp>
        <p:nvSpPr>
          <p:cNvPr id="8" name="Rectangle 7"/>
          <p:cNvSpPr/>
          <p:nvPr/>
        </p:nvSpPr>
        <p:spPr>
          <a:xfrm>
            <a:off x="4504523" y="1037800"/>
            <a:ext cx="1861234" cy="78996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Frontal Lobe</a:t>
            </a:r>
            <a:endParaRPr lang="en-US" dirty="0"/>
          </a:p>
        </p:txBody>
      </p:sp>
      <p:sp>
        <p:nvSpPr>
          <p:cNvPr id="9" name="Down Arrow 8"/>
          <p:cNvSpPr/>
          <p:nvPr/>
        </p:nvSpPr>
        <p:spPr>
          <a:xfrm>
            <a:off x="5420961" y="1827767"/>
            <a:ext cx="402700" cy="588603"/>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832399" y="5235469"/>
            <a:ext cx="1641777" cy="69703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Temporal Lobe</a:t>
            </a:r>
            <a:endParaRPr lang="en-US" dirty="0"/>
          </a:p>
        </p:txBody>
      </p:sp>
      <p:sp>
        <p:nvSpPr>
          <p:cNvPr id="11" name="Up Arrow 10"/>
          <p:cNvSpPr/>
          <p:nvPr/>
        </p:nvSpPr>
        <p:spPr>
          <a:xfrm>
            <a:off x="5823661" y="4491971"/>
            <a:ext cx="387212" cy="743498"/>
          </a:xfrm>
          <a:prstGeom prst="up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8058546"/>
      </p:ext>
    </p:extLst>
  </p:cSld>
  <p:clrMapOvr>
    <a:masterClrMapping/>
  </p:clrMapOvr>
  <p:transition spd="slow" advTm="17734">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400" y="1160880"/>
            <a:ext cx="1210235" cy="907676"/>
          </a:xfrm>
          <a:prstGeom prst="rect">
            <a:avLst/>
          </a:prstGeom>
        </p:spPr>
      </p:pic>
      <p:sp>
        <p:nvSpPr>
          <p:cNvPr id="3" name="Text Placeholder 6"/>
          <p:cNvSpPr txBox="1">
            <a:spLocks/>
          </p:cNvSpPr>
          <p:nvPr/>
        </p:nvSpPr>
        <p:spPr>
          <a:xfrm>
            <a:off x="1285544" y="2060548"/>
            <a:ext cx="3299042" cy="3012982"/>
          </a:xfrm>
          <a:prstGeom prst="wedgeEllipseCallout">
            <a:avLst>
              <a:gd name="adj1" fmla="val -47456"/>
              <a:gd name="adj2" fmla="val -53440"/>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sz="2000" b="1" dirty="0" smtClean="0">
                <a:solidFill>
                  <a:schemeClr val="tx1"/>
                </a:solidFill>
              </a:rPr>
              <a:t>Dan can’t seem to remember what his high school friend looks like. He has his temporal lobes to blame for that!</a:t>
            </a:r>
            <a:endParaRPr lang="en-US" sz="2000" b="1" dirty="0">
              <a:solidFill>
                <a:schemeClr val="tx1"/>
              </a:solidFill>
            </a:endParaRPr>
          </a:p>
        </p:txBody>
      </p:sp>
      <p:pic>
        <p:nvPicPr>
          <p:cNvPr id="4" name="Picture 3"/>
          <p:cNvPicPr>
            <a:picLocks noChangeAspect="1"/>
          </p:cNvPicPr>
          <p:nvPr/>
        </p:nvPicPr>
        <p:blipFill>
          <a:blip r:embed="rId3"/>
          <a:stretch>
            <a:fillRect/>
          </a:stretch>
        </p:blipFill>
        <p:spPr>
          <a:xfrm>
            <a:off x="5551858" y="1257300"/>
            <a:ext cx="2717800" cy="4343400"/>
          </a:xfrm>
          <a:prstGeom prst="rect">
            <a:avLst/>
          </a:prstGeom>
        </p:spPr>
      </p:pic>
    </p:spTree>
    <p:extLst>
      <p:ext uri="{BB962C8B-B14F-4D97-AF65-F5344CB8AC3E}">
        <p14:creationId xmlns:p14="http://schemas.microsoft.com/office/powerpoint/2010/main" val="147253681"/>
      </p:ext>
    </p:extLst>
  </p:cSld>
  <p:clrMapOvr>
    <a:masterClrMapping/>
  </p:clrMapOvr>
  <mc:AlternateContent xmlns:mc="http://schemas.openxmlformats.org/markup-compatibility/2006" xmlns:p14="http://schemas.microsoft.com/office/powerpoint/2010/main">
    <mc:Choice Requires="p14">
      <p:transition spd="slow" p14:dur="1200" advTm="7830">
        <p14:flip dir="r"/>
      </p:transition>
    </mc:Choice>
    <mc:Fallback xmlns="">
      <p:transition xmlns:p14="http://schemas.microsoft.com/office/powerpoint/2010/main" spd="slow" advTm="783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Parietal Lobes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356400" y="2554940"/>
            <a:ext cx="1210235" cy="907676"/>
          </a:xfrm>
          <a:prstGeom prst="rect">
            <a:avLst/>
          </a:prstGeom>
        </p:spPr>
      </p:pic>
      <p:sp>
        <p:nvSpPr>
          <p:cNvPr id="6" name="Text Placeholder 6"/>
          <p:cNvSpPr txBox="1">
            <a:spLocks/>
          </p:cNvSpPr>
          <p:nvPr/>
        </p:nvSpPr>
        <p:spPr>
          <a:xfrm>
            <a:off x="1146146" y="3462616"/>
            <a:ext cx="3681348" cy="3012982"/>
          </a:xfrm>
          <a:prstGeom prst="wedgeEllipseCallout">
            <a:avLst>
              <a:gd name="adj1" fmla="val -47456"/>
              <a:gd name="adj2" fmla="val -53440"/>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a:no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lt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lt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lt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lt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lt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lt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lt1"/>
                </a:solidFill>
                <a:latin typeface="+mn-lt"/>
                <a:ea typeface="+mn-ea"/>
                <a:cs typeface="+mn-cs"/>
              </a:defRPr>
            </a:lvl9pPr>
          </a:lstStyle>
          <a:p>
            <a:pPr marL="0" indent="0">
              <a:buNone/>
            </a:pPr>
            <a:r>
              <a:rPr lang="en-US" sz="2000" b="1" dirty="0" smtClean="0">
                <a:solidFill>
                  <a:schemeClr val="tx1"/>
                </a:solidFill>
              </a:rPr>
              <a:t>The parietal lobe is responsible for touch and our spatial sense. This means it helps us  recognize depth and space between us and other objects.</a:t>
            </a:r>
            <a:endParaRPr lang="en-US" sz="2000" b="1" dirty="0">
              <a:solidFill>
                <a:schemeClr val="tx1"/>
              </a:solidFill>
            </a:endParaRPr>
          </a:p>
        </p:txBody>
      </p:sp>
      <p:pic>
        <p:nvPicPr>
          <p:cNvPr id="7" name="Picture Placeholder 9"/>
          <p:cNvPicPr>
            <a:picLocks noChangeAspect="1"/>
          </p:cNvPicPr>
          <p:nvPr/>
        </p:nvPicPr>
        <p:blipFill rotWithShape="1">
          <a:blip r:embed="rId4"/>
          <a:srcRect l="13934" t="21679" r="656" b="-10019"/>
          <a:stretch/>
        </p:blipFill>
        <p:spPr>
          <a:xfrm>
            <a:off x="4832399" y="2554940"/>
            <a:ext cx="3821553" cy="2378348"/>
          </a:xfrm>
          <a:prstGeom prst="rect">
            <a:avLst/>
          </a:prstGeom>
        </p:spPr>
      </p:pic>
      <p:sp>
        <p:nvSpPr>
          <p:cNvPr id="8" name="Rectangle 7"/>
          <p:cNvSpPr/>
          <p:nvPr/>
        </p:nvSpPr>
        <p:spPr>
          <a:xfrm>
            <a:off x="6489665" y="1548956"/>
            <a:ext cx="1440426" cy="557624"/>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Parietal Lobe</a:t>
            </a:r>
            <a:endParaRPr lang="en-US" dirty="0"/>
          </a:p>
        </p:txBody>
      </p:sp>
      <p:sp>
        <p:nvSpPr>
          <p:cNvPr id="9" name="Down Arrow 8"/>
          <p:cNvSpPr/>
          <p:nvPr/>
        </p:nvSpPr>
        <p:spPr>
          <a:xfrm>
            <a:off x="7186646" y="2151529"/>
            <a:ext cx="309769" cy="403411"/>
          </a:xfrm>
          <a:prstGeom prst="downArrow">
            <a:avLst/>
          </a:prstGeom>
          <a:solidFill>
            <a:srgbClr val="7F7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5789233"/>
      </p:ext>
    </p:extLst>
  </p:cSld>
  <p:clrMapOvr>
    <a:masterClrMapping/>
  </p:clrMapOvr>
  <mc:AlternateContent xmlns:mc="http://schemas.openxmlformats.org/markup-compatibility/2006" xmlns:p14="http://schemas.microsoft.com/office/powerpoint/2010/main">
    <mc:Choice Requires="p14">
      <p:transition spd="slow" p14:dur="800" advTm="11754">
        <p14:flythrough/>
      </p:transition>
    </mc:Choice>
    <mc:Fallback xmlns="">
      <p:transition xmlns:p14="http://schemas.microsoft.com/office/powerpoint/2010/main" spd="slow" advTm="117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7"/>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1.8"/>
</p:tagLst>
</file>

<file path=ppt/tags/tag8.xml><?xml version="1.0" encoding="utf-8"?>
<p:tagLst xmlns:a="http://schemas.openxmlformats.org/drawingml/2006/main" xmlns:r="http://schemas.openxmlformats.org/officeDocument/2006/relationships" xmlns:p="http://schemas.openxmlformats.org/presentationml/2006/main">
  <p:tag name="TIMING" val="|7.5"/>
</p:tagLst>
</file>

<file path=ppt/tags/tag9.xml><?xml version="1.0" encoding="utf-8"?>
<p:tagLst xmlns:a="http://schemas.openxmlformats.org/drawingml/2006/main" xmlns:r="http://schemas.openxmlformats.org/officeDocument/2006/relationships" xmlns:p="http://schemas.openxmlformats.org/presentationml/2006/main">
  <p:tag name="TIMING" val="|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461</TotalTime>
  <Words>781</Words>
  <Application>Microsoft Macintosh PowerPoint</Application>
  <PresentationFormat>On-screen Show (4:3)</PresentationFormat>
  <Paragraphs>52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Calisto MT</vt:lpstr>
      <vt:lpstr>Mistral</vt:lpstr>
      <vt:lpstr>Wingdings 2</vt:lpstr>
      <vt:lpstr>Travelogue</vt:lpstr>
      <vt:lpstr>The Brilliance of the Brain</vt:lpstr>
      <vt:lpstr>The Cortex</vt:lpstr>
      <vt:lpstr>The Corpus Callosum </vt:lpstr>
      <vt:lpstr>The Frontal Lobes</vt:lpstr>
      <vt:lpstr>PowerPoint Presentation</vt:lpstr>
      <vt:lpstr>PowerPoint Presentation</vt:lpstr>
      <vt:lpstr>The Temporal Lobes</vt:lpstr>
      <vt:lpstr>PowerPoint Presentation</vt:lpstr>
      <vt:lpstr>The Parietal Lobes</vt:lpstr>
      <vt:lpstr>The Occipital Lobes</vt:lpstr>
      <vt:lpstr>PowerPoint Presentation</vt:lpstr>
      <vt:lpstr>Broca’s Area</vt:lpstr>
      <vt:lpstr>PowerPoint Presentation</vt:lpstr>
      <vt:lpstr>Hippocampus</vt:lpstr>
      <vt:lpstr>Thalamus</vt:lpstr>
      <vt:lpstr>We’re Finished! </vt:lpstr>
      <vt:lpstr>Sources of the Pictures</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Bidani, Shay</cp:lastModifiedBy>
  <cp:revision>33</cp:revision>
  <dcterms:created xsi:type="dcterms:W3CDTF">2013-08-06T17:54:01Z</dcterms:created>
  <dcterms:modified xsi:type="dcterms:W3CDTF">2017-12-29T23:38:43Z</dcterms:modified>
</cp:coreProperties>
</file>